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8"/>
  </p:handoutMasterIdLst>
  <p:sldIdLst>
    <p:sldId id="463" r:id="rId3"/>
    <p:sldId id="460" r:id="rId5"/>
    <p:sldId id="464" r:id="rId6"/>
    <p:sldId id="465" r:id="rId7"/>
    <p:sldId id="466" r:id="rId8"/>
    <p:sldId id="481" r:id="rId9"/>
    <p:sldId id="471" r:id="rId10"/>
    <p:sldId id="479" r:id="rId11"/>
    <p:sldId id="472" r:id="rId12"/>
    <p:sldId id="473" r:id="rId13"/>
    <p:sldId id="474" r:id="rId14"/>
    <p:sldId id="476" r:id="rId15"/>
    <p:sldId id="475" r:id="rId16"/>
    <p:sldId id="477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A9F"/>
    <a:srgbClr val="0000CC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71" d="100"/>
          <a:sy n="71" d="100"/>
        </p:scale>
        <p:origin x="-2064" y="-468"/>
      </p:cViewPr>
      <p:guideLst>
        <p:guide orient="horz" pos="1996"/>
        <p:guide pos="28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661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3;&#21333;&#20803;\&#20864;&#25945;&#33521;&#35821;&#20843;&#24180;&#32423;&#19979;&#20876;&#31532;&#20843;&#21333;&#20803;&#31532;&#20108;&#35838;&#26102;\Lesson44&#35838;&#25991;&#24405;&#38899;_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3;&#21333;&#20803;\&#20864;&#25945;&#33521;&#35821;&#20843;&#24180;&#32423;&#19979;&#20876;&#31532;&#20843;&#21333;&#20803;&#31532;&#20108;&#35838;&#26102;\Lesson44&#35838;&#25991;&#24405;&#38899;_128k.mp3" TargetMode="Externa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anose="02020603050405020304" pitchFamily="18" charset="0"/>
                <a:sym typeface="+mn-ea"/>
              </a:rPr>
              <a:t>Lesson 44  Environment Clubs</a:t>
            </a:r>
            <a:endParaRPr lang="en-US" altLang="zh-CN" sz="3600" b="1" i="1" dirty="0">
              <a:solidFill>
                <a:srgbClr val="0000CC"/>
              </a:solidFill>
              <a:latin typeface="Times New Roman" panose="02020603050405020304" pitchFamily="18" charset="0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08380" y="608330"/>
            <a:ext cx="7128510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sz="4400" b="1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Unit 8　Save Our World</a:t>
            </a:r>
            <a:endParaRPr sz="4400" b="1">
              <a:solidFill>
                <a:srgbClr val="FF0000"/>
              </a:solidFill>
              <a:latin typeface="Times New Roman" panose="02020603050405020304" pitchFamily="18" charset="0"/>
              <a:sym typeface="+mn-ea"/>
            </a:endParaRPr>
          </a:p>
        </p:txBody>
      </p:sp>
      <p:pic>
        <p:nvPicPr>
          <p:cNvPr id="2" name="图片 1" descr="t01831f220d559b7f7f[1]"/>
          <p:cNvPicPr>
            <a:picLocks noChangeAspect="1"/>
          </p:cNvPicPr>
          <p:nvPr/>
        </p:nvPicPr>
        <p:blipFill>
          <a:blip r:embed="rId1" cstate="print"/>
          <a:srcRect t="4703" r="34964" b="4942"/>
          <a:stretch>
            <a:fillRect/>
          </a:stretch>
        </p:blipFill>
        <p:spPr>
          <a:xfrm>
            <a:off x="2302510" y="1894205"/>
            <a:ext cx="4714240" cy="30702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42852"/>
            <a:ext cx="6500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bldLvl="0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42365" y="332740"/>
            <a:ext cx="6217920" cy="50292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algn="l"/>
            <a:r>
              <a:rPr lang="en-US" altLang="zh-CN" sz="2800" b="1" i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 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3.Environment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clubs encourage students to bring their lunches in reusable bags and dishes.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句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中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encourage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意思是“鼓励”,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encourage sb to do sth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则表示“鼓励某人去做某事”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endParaRPr lang="en-US" altLang="zh-CN" sz="2400" b="1" u="none" dirty="0" smtClean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encourage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sb in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表示“在某方面鼓励某人”。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Everyone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 my class has encouraged me.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班上的每个人都鼓励过我。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We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should encourage Lucy to study by herself.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我们应该鼓励露西去自学。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Li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Ming often encourages me in learning English.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李明经常鼓励我学英语。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011670" y="449770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59840" y="417830"/>
            <a:ext cx="6049010" cy="487235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　(1)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encouragement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(名词)鼓励。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Our teacher gives us lots of encouragements.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我们的老师给予了我们很多鼓励。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(2)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encouraging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(形容词)令人鼓舞的。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 should try being a little more encouraging!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你可以试着多给人一些鼓励!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3)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encouraged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(形容词)受到鼓舞的。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Children should be encouraged to be independent thinkers.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应鼓励孩子们成为独立思考者。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(4)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discourage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(动词)使灰心。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She was discouraged by setbacks.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她因挫折而灰心了。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998335" y="430149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/>
          </p:cNvSpPr>
          <p:nvPr>
            <p:ph type="body"/>
          </p:nvPr>
        </p:nvSpPr>
        <p:spPr>
          <a:xfrm>
            <a:off x="222250" y="2038350"/>
            <a:ext cx="8410575" cy="3960813"/>
          </a:xfrm>
        </p:spPr>
        <p:txBody>
          <a:bodyPr vert="horz" wrap="square" lIns="91440" tIns="45720" rIns="91440" bIns="45720" anchor="t"/>
          <a:lstStyle/>
          <a:p>
            <a:pPr marL="0" lvl="0" indent="0">
              <a:lnSpc>
                <a:spcPct val="100000"/>
              </a:lnSpc>
              <a:buNone/>
            </a:pPr>
            <a:r>
              <a:rPr lang="en-US" altLang="zh-CN" sz="2800" b="1" kern="0" dirty="0">
                <a:latin typeface="Times New Roman" panose="02020603050405020304" pitchFamily="18" charset="0"/>
              </a:rPr>
              <a:t>1. The soap factory ________ the drinking water in this area.</a:t>
            </a:r>
            <a:endParaRPr lang="en-US" altLang="zh-CN" sz="2800" b="1" kern="0" dirty="0">
              <a:latin typeface="Times New Roman" panose="02020603050405020304" pitchFamily="18" charset="0"/>
            </a:endParaRPr>
          </a:p>
          <a:p>
            <a:pPr marL="0" lvl="0" indent="0">
              <a:lnSpc>
                <a:spcPct val="100000"/>
              </a:lnSpc>
              <a:buNone/>
            </a:pPr>
            <a:r>
              <a:rPr lang="en-US" altLang="zh-CN" sz="2800" b="1" kern="0" dirty="0">
                <a:latin typeface="Times New Roman" panose="02020603050405020304" pitchFamily="18" charset="0"/>
              </a:rPr>
              <a:t>2. Students should not ________ paper.</a:t>
            </a:r>
            <a:endParaRPr lang="en-US" altLang="zh-CN" sz="2800" b="1" kern="0" dirty="0">
              <a:latin typeface="Times New Roman" panose="02020603050405020304" pitchFamily="18" charset="0"/>
            </a:endParaRPr>
          </a:p>
          <a:p>
            <a:pPr marL="0" lvl="0" indent="0">
              <a:lnSpc>
                <a:spcPct val="100000"/>
              </a:lnSpc>
              <a:buNone/>
            </a:pPr>
            <a:r>
              <a:rPr lang="en-US" altLang="zh-CN" sz="2800" b="1" kern="0" dirty="0">
                <a:latin typeface="Times New Roman" panose="02020603050405020304" pitchFamily="18" charset="0"/>
              </a:rPr>
              <a:t>3. ________ knows when life on the earth started.</a:t>
            </a:r>
            <a:endParaRPr lang="en-US" altLang="zh-CN" sz="2800" b="1" kern="0" dirty="0">
              <a:latin typeface="Times New Roman" panose="02020603050405020304" pitchFamily="18" charset="0"/>
            </a:endParaRPr>
          </a:p>
          <a:p>
            <a:pPr marL="0" lvl="0" indent="0">
              <a:lnSpc>
                <a:spcPct val="100000"/>
              </a:lnSpc>
              <a:buNone/>
            </a:pPr>
            <a:r>
              <a:rPr lang="en-US" altLang="zh-CN" sz="2800" b="1" kern="0" dirty="0">
                <a:latin typeface="Times New Roman" panose="02020603050405020304" pitchFamily="18" charset="0"/>
              </a:rPr>
              <a:t>4. He who talks the most knows the ________.</a:t>
            </a:r>
            <a:endParaRPr lang="en-US" altLang="zh-CN" sz="2800" b="1" kern="0" dirty="0">
              <a:latin typeface="Times New Roman" panose="02020603050405020304" pitchFamily="18" charset="0"/>
            </a:endParaRPr>
          </a:p>
          <a:p>
            <a:pPr marL="0" lvl="0" indent="0">
              <a:lnSpc>
                <a:spcPct val="100000"/>
              </a:lnSpc>
              <a:buNone/>
            </a:pPr>
            <a:r>
              <a:rPr lang="en-US" altLang="zh-CN" sz="2800" b="1" kern="0" dirty="0">
                <a:latin typeface="Times New Roman" panose="02020603050405020304" pitchFamily="18" charset="0"/>
              </a:rPr>
              <a:t>5. I couldn’t ________ the window because it was stuck.</a:t>
            </a:r>
            <a:endParaRPr lang="zh-CN" altLang="en-US" sz="2800" b="1" kern="0" dirty="0">
              <a:latin typeface="Times New Roman" panose="02020603050405020304" pitchFamily="18" charset="0"/>
            </a:endParaRP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043305" y="523240"/>
            <a:ext cx="7056755" cy="571500"/>
          </a:xfrm>
          <a:ln w="28575"/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1" i="0" kern="0" baseline="0" noProof="0" dirty="0" smtClean="0">
                <a:ln>
                  <a:noFill/>
                </a:ln>
                <a:solidFill>
                  <a:srgbClr val="B60A9F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Fill in the blanks with the correct forms of the words in the box.</a:t>
            </a:r>
            <a:endParaRPr kumimoji="1" lang="en-US" altLang="zh-CN" sz="2800" b="1" i="0" kern="0" baseline="0" noProof="0" dirty="0" smtClean="0">
              <a:ln>
                <a:noFill/>
              </a:ln>
              <a:solidFill>
                <a:srgbClr val="B60A9F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+mj-cs"/>
            </a:endParaRPr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683895" y="1303020"/>
            <a:ext cx="6913880" cy="518160"/>
          </a:xfrm>
          <a:prstGeom prst="rect">
            <a:avLst/>
          </a:prstGeom>
          <a:solidFill>
            <a:srgbClr val="92D050"/>
          </a:solidFill>
          <a:ln w="25400">
            <a:solidFill>
              <a:srgbClr val="FF9900"/>
            </a:solidFill>
            <a:miter lim="800000"/>
          </a:ln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kern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waste      least      nobody       shut     pollute</a:t>
            </a:r>
            <a:endParaRPr kumimoji="0" lang="en-US" altLang="zh-CN" sz="2800" i="0" kern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3888105" y="2931160"/>
            <a:ext cx="1079500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kern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waste</a:t>
            </a:r>
            <a:endParaRPr kumimoji="0" lang="en-US" altLang="zh-CN" sz="2800" i="0" kern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683578" y="3449320"/>
            <a:ext cx="1441450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kern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Nobody</a:t>
            </a:r>
            <a:endParaRPr kumimoji="0" lang="en-US" altLang="zh-CN" sz="2800" i="0" kern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5737225" y="3967480"/>
            <a:ext cx="1441450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kern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least</a:t>
            </a:r>
            <a:endParaRPr kumimoji="0" lang="en-US" altLang="zh-CN" sz="2800" i="0" kern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2479993" y="4485640"/>
            <a:ext cx="1009650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kern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shut</a:t>
            </a:r>
            <a:endParaRPr kumimoji="0" lang="en-US" altLang="zh-CN" sz="2800" i="0" kern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3293428" y="1911033"/>
            <a:ext cx="1511300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kern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polluted</a:t>
            </a:r>
            <a:endParaRPr kumimoji="0" lang="en-US" altLang="zh-CN" sz="2800" i="0" kern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/>
      <p:bldP spid="22536" grpId="0"/>
      <p:bldP spid="22537" grpId="0"/>
      <p:bldP spid="22538" grpId="0"/>
      <p:bldP spid="225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06145" y="581025"/>
            <a:ext cx="7174230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own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1.I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鼓励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children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play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sports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every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day.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2.It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浪费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time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play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computer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games.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3.Please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扔掉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garbage.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4.We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should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可再使用的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bags.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5.What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关上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tap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41500" y="1442085"/>
            <a:ext cx="174371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encourage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458720" y="2254250"/>
            <a:ext cx="103187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waste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634615" y="3091815"/>
            <a:ext cx="196278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throw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away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491880" y="3573016"/>
            <a:ext cx="146050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reusable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056890" y="3981450"/>
            <a:ext cx="205994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turning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off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34660" y="4813935"/>
            <a:ext cx="1600200" cy="13716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32815" y="843280"/>
            <a:ext cx="7226300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1.Read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lesson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loudly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members.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2.Copy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twice.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343025" y="3654425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 flipH="1">
            <a:off x="2576830" y="895350"/>
            <a:ext cx="5683250" cy="16510"/>
          </a:xfrm>
          <a:prstGeom prst="line">
            <a:avLst/>
          </a:prstGeom>
          <a:ln w="57150">
            <a:gradFill flip="none" rotWithShape="1">
              <a:gsLst>
                <a:gs pos="0">
                  <a:srgbClr val="EAC112"/>
                </a:gs>
                <a:gs pos="16000">
                  <a:srgbClr val="87C620"/>
                </a:gs>
                <a:gs pos="77000">
                  <a:srgbClr val="EFD22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文本框 1"/>
          <p:cNvSpPr txBox="1"/>
          <p:nvPr/>
        </p:nvSpPr>
        <p:spPr>
          <a:xfrm>
            <a:off x="3223260" y="371158"/>
            <a:ext cx="4103688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800" b="1" dirty="0">
                <a:solidFill>
                  <a:srgbClr val="B60A9F"/>
                </a:solidFill>
                <a:effectLst/>
                <a:latin typeface="Times New Roman" panose="02020603050405020304" pitchFamily="18" charset="0"/>
                <a:ea typeface="微软雅黑" panose="020B0503020204020204" charset="-122"/>
              </a:rPr>
              <a:t>Free talk</a:t>
            </a:r>
            <a:endParaRPr lang="en-US" altLang="zh-CN" sz="2800" b="1" dirty="0">
              <a:solidFill>
                <a:srgbClr val="B60A9F"/>
              </a:solidFill>
              <a:effectLst/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56323" name="Rectangle 3"/>
          <p:cNvSpPr>
            <a:spLocks noGrp="1"/>
          </p:cNvSpPr>
          <p:nvPr/>
        </p:nvSpPr>
        <p:spPr>
          <a:xfrm>
            <a:off x="785495" y="1585595"/>
            <a:ext cx="6722745" cy="24479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18" charset="0"/>
              </a:rPr>
              <a:t>What can you do to stop pollution?</a:t>
            </a:r>
            <a:endParaRPr lang="en-US" altLang="zh-CN" sz="2800" b="1" i="1" kern="1200" dirty="0">
              <a:solidFill>
                <a:srgbClr val="0000CC"/>
              </a:solidFill>
              <a:latin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18" charset="0"/>
              </a:rPr>
              <a:t>What do you do when you see someone </a:t>
            </a:r>
            <a:r>
              <a:rPr lang="en-US" altLang="zh-CN" sz="2800" b="1" i="1" kern="1200" dirty="0" smtClean="0">
                <a:solidFill>
                  <a:srgbClr val="0000CC"/>
                </a:solidFill>
                <a:latin typeface="Times New Roman" panose="02020603050405020304" pitchFamily="18" charset="0"/>
              </a:rPr>
              <a:t>throwing garbage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18" charset="0"/>
              </a:rPr>
              <a:t>on the ground?</a:t>
            </a:r>
            <a:endParaRPr lang="en-US" altLang="zh-CN" sz="2800" b="1" i="1" kern="1200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" name="图片 2" descr="yyyyu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058410" y="4229100"/>
            <a:ext cx="3390265" cy="21018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7" decel="1000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7" decel="1000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32815" y="1310005"/>
            <a:ext cx="6780530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fontAlgn="auto"/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</a:rPr>
              <a:t>(1)…nobody comes to school in a car…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</a:endParaRPr>
          </a:p>
          <a:p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</a:rPr>
              <a:t>(2)Bring your own bag when you go shopping.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</a:endParaRPr>
          </a:p>
          <a:p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</a:rPr>
              <a:t>(3)Turn off the lights when you leave a room.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</a:endParaRPr>
          </a:p>
          <a:p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</a:rPr>
              <a:t>(4)In an environment club,students work together to reduce pollution and protect the environment.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</a:endParaRPr>
          </a:p>
          <a:p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</a:rPr>
              <a:t>(5)Environment clubs encourage students to bring their lunches in reusable bags and dishes.</a:t>
            </a:r>
            <a:endParaRPr kumimoji="1" lang="en-US" altLang="zh-CN" sz="2800" b="1" i="1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42670" y="365125"/>
            <a:ext cx="730758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Read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 text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groups and pay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attention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 these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sentences.</a:t>
            </a:r>
            <a:endParaRPr lang="zh-CN" altLang="en-US" dirty="0"/>
          </a:p>
        </p:txBody>
      </p:sp>
      <p:pic>
        <p:nvPicPr>
          <p:cNvPr id="18" name="图片 17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493385" y="5407025"/>
            <a:ext cx="2070735" cy="1104265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46505" y="682625"/>
            <a:ext cx="7095490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fontAlgn="auto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book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closed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environment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club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students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help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 fontAlgn="auto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pollution.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no-car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day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nobody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comes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school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         </a:t>
            </a:r>
            <a:r>
              <a:rPr lang="zh-CN" altLang="en-US" sz="28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3.When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leave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room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must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 fontAlgn="auto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lights.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 fontAlgn="auto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65885" y="1952625"/>
            <a:ext cx="12033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reduce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699792" y="2780928"/>
            <a:ext cx="132905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car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475656" y="3573016"/>
            <a:ext cx="15855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turn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off</a:t>
            </a:r>
            <a:endParaRPr lang="zh-CN" altLang="en-US" dirty="0"/>
          </a:p>
        </p:txBody>
      </p:sp>
      <p:pic>
        <p:nvPicPr>
          <p:cNvPr id="21" name="图片 2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841365" y="4257040"/>
            <a:ext cx="2687320" cy="1864995"/>
          </a:xfrm>
          <a:prstGeom prst="ellipse">
            <a:avLst/>
          </a:prstGeom>
        </p:spPr>
      </p:pic>
      <p:pic>
        <p:nvPicPr>
          <p:cNvPr id="7" name="Lesson44课文录音_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028384" y="1268760"/>
            <a:ext cx="584448" cy="584448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9208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40740" y="528955"/>
            <a:ext cx="6781800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Which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class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get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prize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should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people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no-car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day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best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reduce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packaging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26490" y="1845945"/>
            <a:ext cx="7334885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The class with the least garbage gets a prize. 　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187624" y="2708920"/>
            <a:ext cx="7016115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Nobody comes to school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in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a car. 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238885" y="4034155"/>
            <a:ext cx="7110095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Bring your own bag when you go shopping.　</a:t>
            </a:r>
            <a:endParaRPr lang="zh-CN" altLang="en-US" dirty="0"/>
          </a:p>
        </p:txBody>
      </p:sp>
      <p:pic>
        <p:nvPicPr>
          <p:cNvPr id="8" name="图片 7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5600" y="4801870"/>
            <a:ext cx="2554605" cy="142684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117[1]"/>
          <p:cNvPicPr>
            <a:picLocks noChangeAspect="1"/>
          </p:cNvPicPr>
          <p:nvPr/>
        </p:nvPicPr>
        <p:blipFill>
          <a:blip r:embed="rId1" cstate="print"/>
          <a:srcRect l="5305" t="5619" r="66612" b="90088"/>
          <a:stretch>
            <a:fillRect/>
          </a:stretch>
        </p:blipFill>
        <p:spPr>
          <a:xfrm>
            <a:off x="1128395" y="252095"/>
            <a:ext cx="2080895" cy="431800"/>
          </a:xfrm>
          <a:prstGeom prst="rect">
            <a:avLst/>
          </a:prstGeom>
        </p:spPr>
      </p:pic>
      <p:pic>
        <p:nvPicPr>
          <p:cNvPr id="2" name="图片 1" descr="QQ截图20161018133946"/>
          <p:cNvPicPr>
            <a:picLocks noChangeAspect="1"/>
          </p:cNvPicPr>
          <p:nvPr/>
        </p:nvPicPr>
        <p:blipFill>
          <a:blip r:embed="rId2" cstate="print">
            <a:lum contrast="30000"/>
          </a:blip>
          <a:srcRect l="7409" t="2273" r="1316" b="6375"/>
          <a:stretch>
            <a:fillRect/>
          </a:stretch>
        </p:blipFill>
        <p:spPr>
          <a:xfrm>
            <a:off x="1071538" y="928670"/>
            <a:ext cx="7560840" cy="482453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文本框 4"/>
          <p:cNvSpPr txBox="1"/>
          <p:nvPr/>
        </p:nvSpPr>
        <p:spPr>
          <a:xfrm>
            <a:off x="1713865" y="2336800"/>
            <a:ext cx="910590" cy="4572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fewer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860415" y="2794000"/>
            <a:ext cx="956310" cy="4572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throw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2068830" y="4653280"/>
            <a:ext cx="871220" cy="4572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reuse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3476625" y="4653280"/>
            <a:ext cx="1090295" cy="4572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recycle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2565400" y="5110480"/>
            <a:ext cx="911225" cy="4572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waste</a:t>
            </a:r>
            <a:endParaRPr lang="zh-CN" altLang="en-US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16330" y="508000"/>
            <a:ext cx="5120005" cy="395795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i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1.What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do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you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do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when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you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see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somebody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throwing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garbage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on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the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ground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句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see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作动词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意思是“看到”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强调结果。它的过去式是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saw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过去分词是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seen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 He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looked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out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window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but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saw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nothing.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他向窗外看去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但是什么也没看见。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12485" y="400050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07135" y="500380"/>
            <a:ext cx="6191250" cy="415498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    【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辨析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　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see sb doing sth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,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see sb do sth</a:t>
            </a:r>
            <a:endParaRPr lang="en-US" altLang="zh-CN" sz="2400" b="1" i="1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  <a:sym typeface="+mn-ea"/>
            </a:endParaRPr>
          </a:p>
          <a:p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     (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1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)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see sb doing sth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意思是“看见某人正做某事”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强调动作正在进行。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algn="l"/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      I 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saw a girl singing in the classroom at ten o’clock.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十点的时候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我看见一个女孩在教室唱歌。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algn="l"/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     (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2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)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see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sb do sth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意思是“看见某人做了某事”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强调动作发生的全过程或者经常性的动作。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algn="l"/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      He always 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saw a boy skate last winter.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algn="l"/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     去年冬天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他总是看见一个男孩滑冰。</a:t>
            </a:r>
            <a:endParaRPr lang="zh-CN" altLang="en-US" dirty="0"/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776085" y="388239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07770" y="424180"/>
            <a:ext cx="6702425" cy="538609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algn="l"/>
            <a:r>
              <a:rPr lang="en-US" altLang="zh-CN" sz="2800" b="1" i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 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2.How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much garbage do you throw away after lunch?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22860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句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throw away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是动副短语,意思是“扔掉”,可以接名词或者代词作宾语,如果是名词,放在两词中间或者后面都可以,如果是代词,只能放在两词的中间。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This piece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 bread is going bad.You should throw it away.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这片面包要发霉了。你应该扔掉它。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should throw away this piece of bad bread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你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应该扔掉这片坏面包。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throw away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还可以表示“浪费掉,错过”。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She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threw away the only chance to go to the college.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她放弃她唯一一次上大学的机会。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285990" y="465455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3525</Words>
  <Application>WPS 演示</Application>
  <PresentationFormat>全屏显示(4:3)</PresentationFormat>
  <Paragraphs>137</Paragraphs>
  <Slides>14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0" baseType="lpstr">
      <vt:lpstr>Arial</vt:lpstr>
      <vt:lpstr>宋体</vt:lpstr>
      <vt:lpstr>Wingdings</vt:lpstr>
      <vt:lpstr>Aharoni</vt:lpstr>
      <vt:lpstr>Times New Roman</vt:lpstr>
      <vt:lpstr>楷体</vt:lpstr>
      <vt:lpstr>微软雅黑</vt:lpstr>
      <vt:lpstr>NEU-BZ-S92</vt:lpstr>
      <vt:lpstr>方正楷体_GBK</vt:lpstr>
      <vt:lpstr>方正书宋_GBK</vt:lpstr>
      <vt:lpstr>方正黑体_GBK</vt:lpstr>
      <vt:lpstr>NEU-HZ-S92</vt:lpstr>
      <vt:lpstr>NEU-F5-S92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Fill in the blanks with the correct forms of the words in the box.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92</cp:revision>
  <dcterms:created xsi:type="dcterms:W3CDTF">2015-11-21T07:20:00Z</dcterms:created>
  <dcterms:modified xsi:type="dcterms:W3CDTF">2019-01-02T02:56:50Z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